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9" r:id="rId4"/>
    <p:sldId id="275" r:id="rId5"/>
    <p:sldId id="278" r:id="rId6"/>
    <p:sldId id="257" r:id="rId7"/>
    <p:sldId id="276" r:id="rId8"/>
    <p:sldId id="277" r:id="rId9"/>
    <p:sldId id="289" r:id="rId10"/>
    <p:sldId id="290" r:id="rId11"/>
    <p:sldId id="291" r:id="rId12"/>
    <p:sldId id="292" r:id="rId13"/>
    <p:sldId id="293" r:id="rId14"/>
    <p:sldId id="294" r:id="rId15"/>
    <p:sldId id="279" r:id="rId16"/>
    <p:sldId id="282" r:id="rId17"/>
    <p:sldId id="281" r:id="rId18"/>
    <p:sldId id="283" r:id="rId19"/>
    <p:sldId id="284" r:id="rId20"/>
    <p:sldId id="280" r:id="rId21"/>
    <p:sldId id="285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5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24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318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7181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>
            <a:fillRect/>
          </a:stretch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13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0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172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3668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503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253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09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430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68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200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3669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98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9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1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73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92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96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34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11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30FF2-976B-4D4B-862E-F929BE2E1530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722D6-FD80-4CF2-A652-7D1D7B30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14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9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点云深度学习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                          ——</a:t>
            </a:r>
            <a:r>
              <a:rPr lang="zh-CN" altLang="en-US" dirty="0"/>
              <a:t>杨彬、乔鹏霏、蔡祺燊</a:t>
            </a:r>
          </a:p>
        </p:txBody>
      </p:sp>
    </p:spTree>
    <p:extLst>
      <p:ext uri="{BB962C8B-B14F-4D97-AF65-F5344CB8AC3E}">
        <p14:creationId xmlns:p14="http://schemas.microsoft.com/office/powerpoint/2010/main" val="2863319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2158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792942" y="1407461"/>
            <a:ext cx="3155576" cy="1039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39788" y="166987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采样层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16220" y="598205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Input: (N,(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d+c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>
            <a:endCxn id="2" idx="0"/>
          </p:cNvCxnSpPr>
          <p:nvPr/>
        </p:nvCxnSpPr>
        <p:spPr>
          <a:xfrm>
            <a:off x="3370730" y="1047457"/>
            <a:ext cx="0" cy="3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1792942" y="3083861"/>
            <a:ext cx="3155576" cy="1039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739788" y="334220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分组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361766" y="2607315"/>
            <a:ext cx="0" cy="3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434031" y="2596337"/>
            <a:ext cx="19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d+c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)),(N1,d)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766703" y="4760261"/>
            <a:ext cx="3155576" cy="1039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352802" y="4265786"/>
            <a:ext cx="0" cy="3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25000" y="5000674"/>
            <a:ext cx="1984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34030" y="4276511"/>
            <a:ext cx="1503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,K,(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d+c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316944" y="5969080"/>
            <a:ext cx="0" cy="360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058487" y="6369443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ouput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(N1,(d+c1))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3075" y="1511915"/>
            <a:ext cx="5022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远点采样算法（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FPS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）提取出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个中心点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13075" y="3104225"/>
            <a:ext cx="5125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个中心点将点云划分为半径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N1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个领域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84792" y="4760261"/>
            <a:ext cx="5875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个领域提取特征，提取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个特征向量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326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2158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r>
              <a:rPr lang="en-US" altLang="zh-CN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03" y="1226662"/>
            <a:ext cx="5126797" cy="563133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838698" y="621832"/>
            <a:ext cx="218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MSG VS MRG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61624" y="1083497"/>
            <a:ext cx="4182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using input drop out for training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38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2158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r>
              <a:rPr lang="en-US" altLang="zh-CN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38" y="534806"/>
            <a:ext cx="9851325" cy="47274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103" y="5366002"/>
            <a:ext cx="7273000" cy="11244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69275" y="573125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特征传播：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70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2158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r>
              <a:rPr lang="en-US" altLang="zh-CN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3" y="1296167"/>
            <a:ext cx="12053087" cy="40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7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5388" y="243822"/>
            <a:ext cx="9144000" cy="2387600"/>
          </a:xfrm>
        </p:spPr>
        <p:txBody>
          <a:bodyPr/>
          <a:lstStyle/>
          <a:p>
            <a:r>
              <a:rPr lang="en-US" altLang="zh-CN" dirty="0" smtClean="0"/>
              <a:t>Frustum-</a:t>
            </a:r>
            <a:r>
              <a:rPr lang="en-US" altLang="zh-CN" dirty="0" err="1" smtClean="0"/>
              <a:t>pointnet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25905" y="6225552"/>
            <a:ext cx="8399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Frustum </a:t>
            </a:r>
            <a:r>
              <a:rPr lang="en-US" altLang="zh-CN" dirty="0" err="1"/>
              <a:t>PointNets</a:t>
            </a:r>
            <a:r>
              <a:rPr lang="en-US" altLang="zh-CN" dirty="0"/>
              <a:t> for 3D Object Detection from RGB-D Data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653" y="3212292"/>
            <a:ext cx="6416958" cy="22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9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文本框 57"/>
          <p:cNvSpPr txBox="1"/>
          <p:nvPr/>
        </p:nvSpPr>
        <p:spPr>
          <a:xfrm>
            <a:off x="313765" y="98612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Frustum-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770220" y="3048002"/>
            <a:ext cx="522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2D</a:t>
            </a:r>
            <a:r>
              <a:rPr lang="zh-CN" altLang="en-US" sz="3200" dirty="0" smtClean="0"/>
              <a:t>目标检测</a:t>
            </a:r>
            <a:r>
              <a:rPr lang="en-US" altLang="zh-CN" sz="3200" dirty="0" smtClean="0"/>
              <a:t>+</a:t>
            </a:r>
            <a:r>
              <a:rPr lang="en-US" altLang="zh-CN" sz="3200" dirty="0" err="1" smtClean="0"/>
              <a:t>pointnet</a:t>
            </a:r>
            <a:endParaRPr lang="zh-CN" altLang="en-US" sz="3200" dirty="0"/>
          </a:p>
        </p:txBody>
      </p:sp>
      <p:sp>
        <p:nvSpPr>
          <p:cNvPr id="59" name="文本框 58"/>
          <p:cNvSpPr txBox="1"/>
          <p:nvPr/>
        </p:nvSpPr>
        <p:spPr>
          <a:xfrm>
            <a:off x="4770220" y="2223249"/>
            <a:ext cx="522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/>
              <a:t>Two-stage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6239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-211666" y="2908300"/>
            <a:ext cx="12778491" cy="1030394"/>
            <a:chOff x="-211666" y="2908300"/>
            <a:chExt cx="12778491" cy="1030394"/>
          </a:xfrm>
        </p:grpSpPr>
        <p:grpSp>
          <p:nvGrpSpPr>
            <p:cNvPr id="4" name="组合 21"/>
            <p:cNvGrpSpPr/>
            <p:nvPr/>
          </p:nvGrpSpPr>
          <p:grpSpPr>
            <a:xfrm>
              <a:off x="-211666" y="2970613"/>
              <a:ext cx="12778491" cy="912541"/>
              <a:chOff x="0" y="2158337"/>
              <a:chExt cx="12778491" cy="912541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11666" y="2513302"/>
                <a:ext cx="12192000" cy="2110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等腰三角形 5"/>
              <p:cNvSpPr/>
              <p:nvPr/>
            </p:nvSpPr>
            <p:spPr>
              <a:xfrm>
                <a:off x="0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等腰三角形 7"/>
              <p:cNvSpPr/>
              <p:nvPr/>
            </p:nvSpPr>
            <p:spPr>
              <a:xfrm>
                <a:off x="1056391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等腰三角形 8"/>
              <p:cNvSpPr/>
              <p:nvPr/>
            </p:nvSpPr>
            <p:spPr>
              <a:xfrm>
                <a:off x="2120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等腰三角形 9"/>
              <p:cNvSpPr/>
              <p:nvPr/>
            </p:nvSpPr>
            <p:spPr>
              <a:xfrm>
                <a:off x="3187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等腰三角形 10"/>
              <p:cNvSpPr/>
              <p:nvPr/>
            </p:nvSpPr>
            <p:spPr>
              <a:xfrm>
                <a:off x="4254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等腰三角形 11"/>
              <p:cNvSpPr/>
              <p:nvPr/>
            </p:nvSpPr>
            <p:spPr>
              <a:xfrm>
                <a:off x="5321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等腰三角形 12"/>
              <p:cNvSpPr/>
              <p:nvPr/>
            </p:nvSpPr>
            <p:spPr>
              <a:xfrm>
                <a:off x="6388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等腰三角形 13"/>
              <p:cNvSpPr/>
              <p:nvPr/>
            </p:nvSpPr>
            <p:spPr>
              <a:xfrm>
                <a:off x="7454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等腰三角形 14"/>
              <p:cNvSpPr/>
              <p:nvPr/>
            </p:nvSpPr>
            <p:spPr>
              <a:xfrm>
                <a:off x="8521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等腰三角形 15"/>
              <p:cNvSpPr/>
              <p:nvPr/>
            </p:nvSpPr>
            <p:spPr>
              <a:xfrm>
                <a:off x="9588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等腰三角形 16"/>
              <p:cNvSpPr/>
              <p:nvPr/>
            </p:nvSpPr>
            <p:spPr>
              <a:xfrm>
                <a:off x="10655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等腰三角形 17"/>
              <p:cNvSpPr/>
              <p:nvPr/>
            </p:nvSpPr>
            <p:spPr>
              <a:xfrm>
                <a:off x="11722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1" name="直接连接符 19"/>
              <p:cNvCxnSpPr/>
              <p:nvPr/>
            </p:nvCxnSpPr>
            <p:spPr>
              <a:xfrm>
                <a:off x="0" y="3060294"/>
                <a:ext cx="1277849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椭圆 4"/>
            <p:cNvSpPr/>
            <p:nvPr/>
          </p:nvSpPr>
          <p:spPr>
            <a:xfrm flipH="1">
              <a:off x="258956" y="291304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787152" y="3823548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1320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flipH="1">
              <a:off x="2387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3454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4521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5588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6654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7721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8788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855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10922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11988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flipH="1">
              <a:off x="1854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flipH="1">
              <a:off x="2921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3987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5054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flipH="1">
              <a:off x="6121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flipH="1">
              <a:off x="7188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8255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flipH="1">
              <a:off x="9321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flipH="1">
              <a:off x="10388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H="1">
              <a:off x="11455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844725" y="965018"/>
            <a:ext cx="2895600" cy="1562100"/>
            <a:chOff x="558800" y="977900"/>
            <a:chExt cx="2895600" cy="1562100"/>
          </a:xfrm>
        </p:grpSpPr>
        <p:sp>
          <p:nvSpPr>
            <p:cNvPr id="42" name="矩形 41"/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47" name="组 46"/>
            <p:cNvGrpSpPr/>
            <p:nvPr/>
          </p:nvGrpSpPr>
          <p:grpSpPr>
            <a:xfrm>
              <a:off x="622591" y="1435784"/>
              <a:ext cx="2667249" cy="646331"/>
              <a:chOff x="5534135" y="1229434"/>
              <a:chExt cx="2188812" cy="646331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5901524" y="1229434"/>
                <a:ext cx="153672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利用</a:t>
                </a:r>
                <a:r>
                  <a:rPr lang="en-US" altLang="zh-CN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2D</a:t>
                </a:r>
                <a:r>
                  <a:rPr lang="zh-CN" altLang="en-US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目标</a:t>
                </a:r>
                <a:r>
                  <a:rPr lang="zh-CN" altLang="en-US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检测</a:t>
                </a:r>
                <a:endParaRPr lang="en-US" altLang="zh-CN" b="1" dirty="0" smtClean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goe UI" panose="020B0502040204020203"/>
                </a:endParaRPr>
              </a:p>
              <a:p>
                <a:pPr algn="ctr"/>
                <a:r>
                  <a:rPr lang="zh-CN" altLang="en-US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提取</a:t>
                </a:r>
                <a:r>
                  <a:rPr lang="zh-CN" altLang="en-US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点云视锥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5534135" y="1269221"/>
                <a:ext cx="2188812" cy="290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 sz="1100" dirty="0">
                  <a:solidFill>
                    <a:srgbClr val="FFFFFF">
                      <a:lumMod val="50000"/>
                    </a:srgbClr>
                  </a:solidFill>
                </a:endParaRPr>
              </a:p>
            </p:txBody>
          </p:sp>
        </p:grpSp>
      </p:grpSp>
      <p:grpSp>
        <p:nvGrpSpPr>
          <p:cNvPr id="75" name="组 47"/>
          <p:cNvGrpSpPr/>
          <p:nvPr/>
        </p:nvGrpSpPr>
        <p:grpSpPr>
          <a:xfrm>
            <a:off x="8280400" y="1004219"/>
            <a:ext cx="2922444" cy="1562100"/>
            <a:chOff x="558800" y="977900"/>
            <a:chExt cx="2922444" cy="1562100"/>
          </a:xfrm>
        </p:grpSpPr>
        <p:sp>
          <p:nvSpPr>
            <p:cNvPr id="76" name="矩形 75"/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77" name="组 46"/>
            <p:cNvGrpSpPr/>
            <p:nvPr/>
          </p:nvGrpSpPr>
          <p:grpSpPr>
            <a:xfrm>
              <a:off x="685285" y="1540238"/>
              <a:ext cx="2795959" cy="369332"/>
              <a:chOff x="5585585" y="1333888"/>
              <a:chExt cx="2294435" cy="369332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5585585" y="1333888"/>
                <a:ext cx="2294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实现</a:t>
                </a:r>
                <a:r>
                  <a:rPr lang="en-US" altLang="zh-CN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3D</a:t>
                </a:r>
                <a:r>
                  <a:rPr lang="zh-CN" altLang="en-US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物体的定位于识别</a:t>
                </a:r>
                <a:endParaRPr lang="zh-CN" altLang="en-US" b="1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goe UI" panose="020B0502040204020203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5618031" y="1333888"/>
                <a:ext cx="2261562" cy="311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 sz="1100" dirty="0">
                  <a:solidFill>
                    <a:srgbClr val="FFFFFF">
                      <a:lumMod val="50000"/>
                    </a:srgbClr>
                  </a:solidFill>
                </a:endParaRPr>
              </a:p>
            </p:txBody>
          </p:sp>
        </p:grpSp>
      </p:grpSp>
      <p:grpSp>
        <p:nvGrpSpPr>
          <p:cNvPr id="93" name="组 47"/>
          <p:cNvGrpSpPr/>
          <p:nvPr/>
        </p:nvGrpSpPr>
        <p:grpSpPr>
          <a:xfrm>
            <a:off x="4407535" y="4451985"/>
            <a:ext cx="3314065" cy="1562100"/>
            <a:chOff x="558800" y="977900"/>
            <a:chExt cx="2895600" cy="1562100"/>
          </a:xfrm>
        </p:grpSpPr>
        <p:sp>
          <p:nvSpPr>
            <p:cNvPr id="94" name="矩形 93"/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95" name="组 46"/>
            <p:cNvGrpSpPr/>
            <p:nvPr/>
          </p:nvGrpSpPr>
          <p:grpSpPr>
            <a:xfrm>
              <a:off x="622592" y="1475571"/>
              <a:ext cx="2667249" cy="645160"/>
              <a:chOff x="5534135" y="1269221"/>
              <a:chExt cx="2188812" cy="645160"/>
            </a:xfrm>
          </p:grpSpPr>
          <p:sp>
            <p:nvSpPr>
              <p:cNvPr id="96" name="矩形 95"/>
              <p:cNvSpPr/>
              <p:nvPr/>
            </p:nvSpPr>
            <p:spPr>
              <a:xfrm>
                <a:off x="5882893" y="1269221"/>
                <a:ext cx="1618586" cy="645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提取视锥内点云特征</a:t>
                </a:r>
              </a:p>
              <a:p>
                <a:pPr algn="ctr"/>
                <a:r>
                  <a:rPr lang="zh-CN" altLang="en-US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 panose="020B0502040204020203"/>
                  </a:rPr>
                  <a:t>进行网络训练</a:t>
                </a: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534135" y="1269221"/>
                <a:ext cx="2188812" cy="290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zh-CN" altLang="en-US" sz="1100" dirty="0">
                  <a:solidFill>
                    <a:srgbClr val="FFFFFF">
                      <a:lumMod val="50000"/>
                    </a:srgbClr>
                  </a:solidFill>
                </a:endParaRPr>
              </a:p>
            </p:txBody>
          </p:sp>
        </p:grpSp>
      </p:grpSp>
      <p:sp>
        <p:nvSpPr>
          <p:cNvPr id="58" name="文本框 57"/>
          <p:cNvSpPr txBox="1"/>
          <p:nvPr/>
        </p:nvSpPr>
        <p:spPr>
          <a:xfrm>
            <a:off x="313765" y="98612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Frustum-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Frustum-</a:t>
            </a:r>
            <a:r>
              <a:rPr lang="en-US" altLang="zh-CN" sz="20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1310" y="1463233"/>
            <a:ext cx="2667249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100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85390" y="220133"/>
            <a:ext cx="272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</a:rPr>
              <a:t>视锥提取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5" y="598957"/>
            <a:ext cx="6132527" cy="1971092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2570049"/>
            <a:ext cx="7077751" cy="228829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175" y="4858345"/>
            <a:ext cx="8011481" cy="199965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71" y="1194571"/>
            <a:ext cx="4380893" cy="6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Frustum-</a:t>
            </a:r>
            <a:r>
              <a:rPr lang="en-US" altLang="zh-CN" sz="20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51310" y="1463233"/>
            <a:ext cx="2667249" cy="290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100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3828" y="537282"/>
            <a:ext cx="424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/>
                </a:solidFill>
              </a:rPr>
              <a:t>F-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pointnet</a:t>
            </a:r>
            <a:r>
              <a:rPr lang="en-US" altLang="zh-CN" sz="2000" dirty="0" smtClean="0">
                <a:solidFill>
                  <a:prstClr val="black"/>
                </a:solidFill>
              </a:rPr>
              <a:t> </a:t>
            </a:r>
            <a:r>
              <a:rPr lang="zh-CN" altLang="en-US" sz="2000" dirty="0" smtClean="0">
                <a:solidFill>
                  <a:prstClr val="black"/>
                </a:solidFill>
              </a:rPr>
              <a:t>网络结构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1" y="937392"/>
            <a:ext cx="11680533" cy="32602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5505" y="4426285"/>
            <a:ext cx="424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</a:rPr>
              <a:t>特征提取使用全连接层（</a:t>
            </a:r>
            <a:r>
              <a:rPr lang="en-US" altLang="zh-CN" sz="2000" dirty="0" smtClean="0">
                <a:solidFill>
                  <a:prstClr val="black"/>
                </a:solidFill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</a:rPr>
              <a:t>*</a:t>
            </a:r>
            <a:r>
              <a:rPr lang="en-US" altLang="zh-CN" sz="2000" dirty="0" smtClean="0">
                <a:solidFill>
                  <a:prstClr val="black"/>
                </a:solidFill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</a:rPr>
              <a:t>卷积层）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5504" y="5840729"/>
            <a:ext cx="424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</a:rPr>
              <a:t>针对残差进行回归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5504" y="4913791"/>
            <a:ext cx="424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</a:rPr>
              <a:t>进行点云分割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5504" y="5370828"/>
            <a:ext cx="4242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/>
                </a:solidFill>
              </a:rPr>
              <a:t>在局部坐标系进行特征提取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48" y="4097394"/>
            <a:ext cx="4465707" cy="754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984" y="4855093"/>
            <a:ext cx="4816257" cy="3962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984" y="5356799"/>
            <a:ext cx="5052498" cy="3581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828" y="5832176"/>
            <a:ext cx="7364746" cy="4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8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Frustum-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91189" y="2003527"/>
            <a:ext cx="1450218" cy="672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888045" y="2029941"/>
            <a:ext cx="8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视锥旋转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6413138" y="1995722"/>
            <a:ext cx="1450218" cy="672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50220" y="2029941"/>
            <a:ext cx="8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预测中心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449279" y="2003527"/>
            <a:ext cx="1450218" cy="672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43693" y="2003527"/>
            <a:ext cx="8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点云分割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0335087" y="1995722"/>
            <a:ext cx="1450218" cy="672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729501" y="1995722"/>
            <a:ext cx="8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回归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8376997" y="1995722"/>
            <a:ext cx="1450218" cy="672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814079" y="2029941"/>
            <a:ext cx="8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局部坐标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035763" y="2353106"/>
            <a:ext cx="30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034893" y="2339899"/>
            <a:ext cx="30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8019771" y="2339899"/>
            <a:ext cx="30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9943504" y="2353106"/>
            <a:ext cx="30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55898" y="2016733"/>
            <a:ext cx="1450218" cy="672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072493" y="2366423"/>
            <a:ext cx="302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80407" y="2029941"/>
            <a:ext cx="8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提取视锥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723" y="3233720"/>
            <a:ext cx="9842829" cy="263816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97585" y="753745"/>
            <a:ext cx="3510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</a:t>
            </a:r>
            <a:r>
              <a:rPr lang="en-US" altLang="zh-CN" dirty="0"/>
              <a:t>Mask-RCNN</a:t>
            </a:r>
            <a:r>
              <a:rPr lang="zh-CN" altLang="en-US" dirty="0"/>
              <a:t>的</a:t>
            </a:r>
            <a:r>
              <a:rPr lang="en-US" altLang="zh-CN" dirty="0"/>
              <a:t>2D</a:t>
            </a:r>
            <a:r>
              <a:rPr lang="zh-CN" altLang="en-US" dirty="0"/>
              <a:t>检测器：</a:t>
            </a:r>
          </a:p>
        </p:txBody>
      </p:sp>
    </p:spTree>
    <p:extLst>
      <p:ext uri="{BB962C8B-B14F-4D97-AF65-F5344CB8AC3E}">
        <p14:creationId xmlns:p14="http://schemas.microsoft.com/office/powerpoint/2010/main" val="374507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60" y="991358"/>
            <a:ext cx="7592903" cy="22203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0" y="3145979"/>
            <a:ext cx="10413837" cy="26960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3765" y="9861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点云深度学习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278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139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13" y="799281"/>
            <a:ext cx="7461287" cy="2258616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>
          <a:blip r:embed="rId3"/>
          <a:srcRect t="33230"/>
          <a:stretch>
            <a:fillRect/>
          </a:stretch>
        </p:blipFill>
        <p:spPr>
          <a:xfrm>
            <a:off x="1709019" y="3335766"/>
            <a:ext cx="8178463" cy="2993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505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139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600"/>
          <p:cNvPicPr/>
          <p:nvPr/>
        </p:nvPicPr>
        <p:blipFill>
          <a:blip r:embed="rId2"/>
          <a:stretch>
            <a:fillRect/>
          </a:stretch>
        </p:blipFill>
        <p:spPr>
          <a:xfrm>
            <a:off x="1939924" y="742744"/>
            <a:ext cx="7947557" cy="2385938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rcRect t="33917" r="12051"/>
          <a:stretch>
            <a:fillRect/>
          </a:stretch>
        </p:blipFill>
        <p:spPr>
          <a:xfrm>
            <a:off x="1805604" y="3571239"/>
            <a:ext cx="8817572" cy="3017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726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1395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400"/>
          <p:cNvPicPr/>
          <p:nvPr/>
        </p:nvPicPr>
        <p:blipFill>
          <a:blip r:embed="rId2"/>
          <a:stretch>
            <a:fillRect/>
          </a:stretch>
        </p:blipFill>
        <p:spPr>
          <a:xfrm>
            <a:off x="1500654" y="536556"/>
            <a:ext cx="8790828" cy="2592126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736512" y="3128682"/>
            <a:ext cx="6819863" cy="3729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43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765176" y="205469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Thanks for listening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68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13765" y="9861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点云深度学习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8572" y="1837767"/>
            <a:ext cx="522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</a:t>
            </a:r>
            <a:r>
              <a:rPr lang="en-US" altLang="zh-CN" sz="2400" dirty="0" smtClean="0"/>
              <a:t> </a:t>
            </a:r>
            <a:r>
              <a:rPr lang="zh-CN" altLang="en-US" sz="3200" dirty="0"/>
              <a:t>点</a:t>
            </a:r>
            <a:r>
              <a:rPr lang="zh-CN" altLang="en-US" sz="3200" dirty="0" smtClean="0"/>
              <a:t>云数据是无序的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3918572" y="2770096"/>
            <a:ext cx="4291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 </a:t>
            </a:r>
            <a:r>
              <a:rPr lang="zh-CN" altLang="en-US" sz="3200" dirty="0"/>
              <a:t>点云之间存在关联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918572" y="3702425"/>
            <a:ext cx="8892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3 </a:t>
            </a:r>
            <a:r>
              <a:rPr lang="zh-CN" altLang="en-US" sz="3200" dirty="0"/>
              <a:t>点云深度学习需要</a:t>
            </a:r>
            <a:r>
              <a:rPr lang="zh-CN" altLang="en-US" sz="3200" dirty="0" smtClean="0"/>
              <a:t>具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</a:t>
            </a:r>
            <a:r>
              <a:rPr lang="zh-CN" altLang="en-US" sz="3200" dirty="0" smtClean="0"/>
              <a:t>备</a:t>
            </a:r>
            <a:r>
              <a:rPr lang="zh-CN" altLang="en-US" sz="3200" dirty="0"/>
              <a:t>刚体旋转的不变性</a:t>
            </a:r>
          </a:p>
        </p:txBody>
      </p:sp>
    </p:spTree>
    <p:extLst>
      <p:ext uri="{BB962C8B-B14F-4D97-AF65-F5344CB8AC3E}">
        <p14:creationId xmlns:p14="http://schemas.microsoft.com/office/powerpoint/2010/main" val="57002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61247" y="145210"/>
            <a:ext cx="9144000" cy="2387600"/>
          </a:xfrm>
        </p:spPr>
        <p:txBody>
          <a:bodyPr/>
          <a:lstStyle/>
          <a:p>
            <a:r>
              <a:rPr lang="en-US" altLang="zh-CN" dirty="0" err="1" smtClean="0"/>
              <a:t>Pointnet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54941" y="6207623"/>
            <a:ext cx="8399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PointNet: Deep Learning on Point Sets for 3D Classiﬁcation and Segmentation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34" y="2939070"/>
            <a:ext cx="6802026" cy="28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4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ointnet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5592" y="1727032"/>
            <a:ext cx="583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2 </a:t>
            </a:r>
            <a:r>
              <a:rPr lang="zh-CN" altLang="en-US" sz="2800" dirty="0" smtClean="0"/>
              <a:t>使用对称函数解决点云排序不变性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75763" y="3870584"/>
            <a:ext cx="8879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3 </a:t>
            </a:r>
            <a:r>
              <a:rPr lang="zh-CN" altLang="en-US" sz="2800" dirty="0" smtClean="0"/>
              <a:t>使用</a:t>
            </a:r>
            <a:r>
              <a:rPr lang="en-US" altLang="zh-CN" sz="2800" dirty="0" smtClean="0"/>
              <a:t>T-net(</a:t>
            </a:r>
            <a:r>
              <a:rPr lang="zh-CN" altLang="en-US" sz="2800" dirty="0" smtClean="0"/>
              <a:t>轻量级神经网络）进行输入对齐和特征对齐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5592" y="1043627"/>
            <a:ext cx="5476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 </a:t>
            </a:r>
            <a:r>
              <a:rPr lang="zh-CN" altLang="en-US" sz="2800" dirty="0" smtClean="0"/>
              <a:t>直接对未排序点云进行深度学习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75763" y="129636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847" y="2371405"/>
            <a:ext cx="4775782" cy="13419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55592" y="4883596"/>
            <a:ext cx="6724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4 </a:t>
            </a:r>
            <a:r>
              <a:rPr lang="zh-CN" altLang="en-US" sz="2800" dirty="0" smtClean="0"/>
              <a:t>结合全局特征和局部特征进行点云分割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51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ointnet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97" y="851647"/>
            <a:ext cx="10918442" cy="45002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64" y="5795211"/>
            <a:ext cx="2110923" cy="50296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577" y="5669470"/>
            <a:ext cx="4465707" cy="7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7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52" y="1028362"/>
            <a:ext cx="6717647" cy="45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25388" y="243822"/>
            <a:ext cx="9144000" cy="2387600"/>
          </a:xfrm>
        </p:spPr>
        <p:txBody>
          <a:bodyPr/>
          <a:lstStyle/>
          <a:p>
            <a:r>
              <a:rPr lang="en-US" altLang="zh-CN" dirty="0" err="1" smtClean="0"/>
              <a:t>Pointnet</a:t>
            </a:r>
            <a:r>
              <a:rPr lang="en-US" altLang="zh-CN" dirty="0" smtClean="0"/>
              <a:t>++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420469" y="6171764"/>
            <a:ext cx="8399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7095-pointnet-deep-hierarchical-feature-learning-on-point-sets-in-a-metric-space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77" y="2716454"/>
            <a:ext cx="4009670" cy="29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13765" y="98612"/>
            <a:ext cx="2158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Pointnet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193" y="1758030"/>
            <a:ext cx="672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2 </a:t>
            </a:r>
            <a:r>
              <a:rPr lang="zh-CN" altLang="en-US" sz="2800" dirty="0" smtClean="0"/>
              <a:t>用</a:t>
            </a:r>
            <a:r>
              <a:rPr lang="en-US" altLang="zh-CN" sz="2800" dirty="0" err="1" smtClean="0"/>
              <a:t>pointnet</a:t>
            </a:r>
            <a:r>
              <a:rPr lang="zh-CN" altLang="en-US" sz="2800" dirty="0" smtClean="0"/>
              <a:t>作为特征提取器提取点云特征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52193" y="3358674"/>
            <a:ext cx="89994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4 </a:t>
            </a:r>
            <a:r>
              <a:rPr lang="zh-CN" altLang="en-US" sz="2800" dirty="0" smtClean="0"/>
              <a:t>采用 多尺度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MSG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/ </a:t>
            </a:r>
            <a:r>
              <a:rPr lang="zh-CN" altLang="en-US" sz="2800" dirty="0" smtClean="0"/>
              <a:t>多分辨率（</a:t>
            </a:r>
            <a:r>
              <a:rPr lang="en-US" altLang="zh-CN" sz="2800" dirty="0" smtClean="0"/>
              <a:t>MRG</a:t>
            </a:r>
            <a:r>
              <a:rPr lang="zh-CN" altLang="en-US" sz="2800" dirty="0" smtClean="0"/>
              <a:t>），实现对点云</a:t>
            </a:r>
            <a:endParaRPr lang="en-US" altLang="zh-CN" sz="2800" dirty="0" smtClean="0"/>
          </a:p>
          <a:p>
            <a:r>
              <a:rPr lang="zh-CN" altLang="en-US" sz="2800" dirty="0" smtClean="0"/>
              <a:t>密度变化的鲁棒性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055592" y="1043627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 </a:t>
            </a:r>
            <a:r>
              <a:rPr lang="zh-CN" altLang="en-US" sz="2800" dirty="0" smtClean="0"/>
              <a:t>提取局部点云特征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75763" y="129636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52193" y="4761879"/>
            <a:ext cx="760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5 </a:t>
            </a:r>
            <a:r>
              <a:rPr lang="zh-CN" altLang="en-US" sz="2800" dirty="0" smtClean="0"/>
              <a:t>特征传播（</a:t>
            </a:r>
            <a:r>
              <a:rPr lang="en-US" altLang="zh-CN" sz="2800" dirty="0" smtClean="0"/>
              <a:t>feature </a:t>
            </a:r>
            <a:r>
              <a:rPr lang="en-US" altLang="zh-CN" sz="2800" dirty="0" err="1" smtClean="0"/>
              <a:t>propogation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实现点云分割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045722" y="2573844"/>
            <a:ext cx="10110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3 </a:t>
            </a:r>
            <a:r>
              <a:rPr lang="zh-CN" altLang="en-US" sz="2800" dirty="0" smtClean="0"/>
              <a:t>分层次点云</a:t>
            </a:r>
            <a:r>
              <a:rPr lang="zh-CN" altLang="en-US" sz="2800" dirty="0"/>
              <a:t>特征</a:t>
            </a:r>
            <a:r>
              <a:rPr lang="zh-CN" altLang="en-US" sz="2800" dirty="0" smtClean="0"/>
              <a:t>学习 （</a:t>
            </a:r>
            <a:r>
              <a:rPr lang="en-US" altLang="zh-CN" sz="2800" dirty="0"/>
              <a:t>Hierarchical Point Set Feature </a:t>
            </a:r>
            <a:r>
              <a:rPr lang="en-US" altLang="zh-CN" sz="2800" dirty="0" smtClean="0"/>
              <a:t>Learning</a:t>
            </a:r>
            <a:r>
              <a:rPr lang="zh-CN" altLang="en-US" sz="2800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780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363</Words>
  <Application>Microsoft Office PowerPoint</Application>
  <PresentationFormat>宽屏</PresentationFormat>
  <Paragraphs>77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Calibri Light</vt:lpstr>
      <vt:lpstr>Segoe UI</vt:lpstr>
      <vt:lpstr>Office 主题</vt:lpstr>
      <vt:lpstr>模板页面</vt:lpstr>
      <vt:lpstr>点云深度学习</vt:lpstr>
      <vt:lpstr>PowerPoint 演示文稿</vt:lpstr>
      <vt:lpstr>PowerPoint 演示文稿</vt:lpstr>
      <vt:lpstr>Pointnet</vt:lpstr>
      <vt:lpstr>PowerPoint 演示文稿</vt:lpstr>
      <vt:lpstr>PowerPoint 演示文稿</vt:lpstr>
      <vt:lpstr>PowerPoint 演示文稿</vt:lpstr>
      <vt:lpstr>Pointnet++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Frustum-pointnet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Q-learning and rts-game</dc:title>
  <dc:creator>1759315491@qq.com</dc:creator>
  <cp:lastModifiedBy>1759315491@qq.com</cp:lastModifiedBy>
  <cp:revision>21</cp:revision>
  <dcterms:created xsi:type="dcterms:W3CDTF">2019-12-01T08:14:20Z</dcterms:created>
  <dcterms:modified xsi:type="dcterms:W3CDTF">2019-12-12T08:41:03Z</dcterms:modified>
</cp:coreProperties>
</file>